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 id="258" r:id="rId3"/>
    <p:sldId id="259" r:id="rId4"/>
    <p:sldId id="260" r:id="rId5"/>
    <p:sldId id="261" r:id="rId6"/>
    <p:sldId id="26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09/04/1440</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fontScale="90000"/>
          </a:bodyPr>
          <a:lstStyle/>
          <a:p>
            <a:r>
              <a:rPr lang="ar-IQ" dirty="0" smtClean="0"/>
              <a:t>المحاضرة </a:t>
            </a:r>
            <a:r>
              <a:rPr lang="ar-IQ" dirty="0" err="1" smtClean="0"/>
              <a:t>العاشرة </a:t>
            </a:r>
            <a:r>
              <a:rPr lang="ar-IQ" dirty="0" smtClean="0"/>
              <a:t>/</a:t>
            </a:r>
            <a:r>
              <a:rPr lang="ar-IQ" b="1" dirty="0" smtClean="0"/>
              <a:t> </a:t>
            </a:r>
            <a:r>
              <a:rPr lang="ar-IQ" b="1" dirty="0" smtClean="0"/>
              <a:t>معامل </a:t>
            </a:r>
            <a:r>
              <a:rPr lang="ar-IQ" b="1" dirty="0" err="1" smtClean="0"/>
              <a:t>سبيرمان</a:t>
            </a:r>
            <a:r>
              <a:rPr lang="ar-IQ" b="1" dirty="0" smtClean="0"/>
              <a:t> للارتباط</a:t>
            </a:r>
            <a:r>
              <a:rPr lang="ar-IQ" dirty="0" smtClean="0"/>
              <a:t> </a:t>
            </a:r>
            <a:endParaRPr lang="ar-IQ" dirty="0"/>
          </a:p>
        </p:txBody>
      </p:sp>
      <p:sp>
        <p:nvSpPr>
          <p:cNvPr id="3" name="عنصر نائب للمحتوى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20000"/>
          </a:bodyPr>
          <a:lstStyle/>
          <a:p>
            <a:r>
              <a:rPr lang="ar-IQ" b="1" dirty="0" smtClean="0"/>
              <a:t>معامل </a:t>
            </a:r>
            <a:r>
              <a:rPr lang="ar-IQ" b="1" dirty="0" err="1" smtClean="0"/>
              <a:t>سبيرمان</a:t>
            </a:r>
            <a:r>
              <a:rPr lang="ar-IQ" b="1" dirty="0" smtClean="0"/>
              <a:t> للارتباط</a:t>
            </a:r>
            <a:r>
              <a:rPr lang="ar-IQ" dirty="0" smtClean="0"/>
              <a:t> هو معامل يقيس </a:t>
            </a:r>
            <a:r>
              <a:rPr lang="ar-IQ" dirty="0" err="1" smtClean="0"/>
              <a:t>الإرتباط</a:t>
            </a:r>
            <a:r>
              <a:rPr lang="ar-IQ" dirty="0" smtClean="0"/>
              <a:t> مدى العلاقة بين الظواهر </a:t>
            </a:r>
            <a:r>
              <a:rPr lang="ar-IQ" dirty="0" err="1" smtClean="0"/>
              <a:t>المختلفة </a:t>
            </a:r>
            <a:r>
              <a:rPr lang="ar-IQ" dirty="0" smtClean="0"/>
              <a:t>(ظاهرتين أو أكثر أو متغيرين أو </a:t>
            </a:r>
            <a:r>
              <a:rPr lang="ar-IQ" dirty="0" err="1" smtClean="0"/>
              <a:t>أكثر </a:t>
            </a:r>
            <a:r>
              <a:rPr lang="ar-IQ" dirty="0" smtClean="0"/>
              <a:t>) لمعرفة ما إذا كان تغير أحدهما أو مجموعة منها مرتبطاً بتغير الاخرى, فقد يريد الباحث معرفة ما إذا كان هناك علاقة بين التدخين والإصابة بمرض في الرئة، أو بين درجة تعليم الشخص ومستوى </a:t>
            </a:r>
            <a:r>
              <a:rPr lang="ar-IQ" dirty="0" err="1" smtClean="0"/>
              <a:t>دخله.</a:t>
            </a:r>
            <a:r>
              <a:rPr lang="ar-IQ" dirty="0" smtClean="0"/>
              <a:t> أو بين الحالة التعليمية والحالة الاجتماعية </a:t>
            </a:r>
            <a:r>
              <a:rPr lang="ar-IQ" dirty="0" err="1" smtClean="0"/>
              <a:t>للناخب.</a:t>
            </a:r>
            <a:r>
              <a:rPr lang="ar-IQ" dirty="0" smtClean="0"/>
              <a:t> وكما نرى فإنه يمكن أن نذكر الكثير بين الأمثلة في مختلف المجالات بل قد يرغب الباحث في دراسة العلاقة بين أكثر من متغيرين في وقت واحد.</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336704"/>
          </a:xfrm>
        </p:spPr>
        <p:txBody>
          <a:bodyPr>
            <a:normAutofit fontScale="85000" lnSpcReduction="20000"/>
          </a:bodyPr>
          <a:lstStyle/>
          <a:p>
            <a:r>
              <a:rPr lang="ar-IQ" b="1" dirty="0" smtClean="0"/>
              <a:t>العلاقة بين </a:t>
            </a:r>
            <a:r>
              <a:rPr lang="ar-IQ" b="1" dirty="0" err="1" smtClean="0"/>
              <a:t>متغييرين</a:t>
            </a:r>
            <a:endParaRPr lang="en-US" b="1" dirty="0" smtClean="0"/>
          </a:p>
          <a:p>
            <a:r>
              <a:rPr lang="ar-IQ" dirty="0" smtClean="0"/>
              <a:t>وتختلف العلاقة بين متغيرين من حيث </a:t>
            </a:r>
            <a:r>
              <a:rPr lang="ar-IQ" dirty="0" err="1" smtClean="0"/>
              <a:t>قوتها </a:t>
            </a:r>
            <a:r>
              <a:rPr lang="ar-IQ" dirty="0" smtClean="0"/>
              <a:t>, فإذا كان تغير أحد المتغيرات أو بعضها يعتمد كلياً على تغير الأخرى, نقول أن </a:t>
            </a:r>
            <a:r>
              <a:rPr lang="ar-IQ" dirty="0" err="1" smtClean="0"/>
              <a:t>الإرتباط</a:t>
            </a:r>
            <a:r>
              <a:rPr lang="ar-IQ" dirty="0" smtClean="0"/>
              <a:t> بينهم كاملاً </a:t>
            </a:r>
            <a:r>
              <a:rPr lang="en-US" dirty="0" smtClean="0"/>
              <a:t>Perfect Correlation</a:t>
            </a:r>
            <a:r>
              <a:rPr lang="ar-IQ" dirty="0" smtClean="0"/>
              <a:t> مثلاً العلاقة بين مساحة الدائرة ونصف قطرها, أما إذا كان </a:t>
            </a:r>
            <a:r>
              <a:rPr lang="ar-IQ" dirty="0" err="1" smtClean="0"/>
              <a:t>الإرتباط</a:t>
            </a:r>
            <a:r>
              <a:rPr lang="ar-IQ" dirty="0" smtClean="0"/>
              <a:t> بين المتغيرات غير </a:t>
            </a:r>
            <a:r>
              <a:rPr lang="ar-IQ" dirty="0" err="1" smtClean="0"/>
              <a:t>كامل </a:t>
            </a:r>
            <a:r>
              <a:rPr lang="ar-IQ" dirty="0" smtClean="0"/>
              <a:t>, بمعنى أن تغير احدهما لا يعتمد كلياً على تغير الأخر, فنقول بأن </a:t>
            </a:r>
            <a:r>
              <a:rPr lang="ar-IQ" dirty="0" err="1" smtClean="0"/>
              <a:t>الإرتباط</a:t>
            </a:r>
            <a:r>
              <a:rPr lang="ar-IQ" dirty="0" smtClean="0"/>
              <a:t> هو </a:t>
            </a:r>
            <a:r>
              <a:rPr lang="ar-IQ" dirty="0" err="1" smtClean="0"/>
              <a:t>أرتباط</a:t>
            </a:r>
            <a:r>
              <a:rPr lang="ar-IQ" dirty="0" smtClean="0"/>
              <a:t> غير تام مثل العلاقة بين وزن الفرد وطوله, أو بين التحصيل ومدى ساعات الدراسة, أو بين الدخل </a:t>
            </a:r>
            <a:r>
              <a:rPr lang="ar-IQ" dirty="0" err="1" smtClean="0"/>
              <a:t>والمصروفات .</a:t>
            </a:r>
            <a:r>
              <a:rPr lang="ar-IQ" dirty="0" smtClean="0"/>
              <a:t> يمكن تحديد </a:t>
            </a:r>
            <a:r>
              <a:rPr lang="ar-IQ" dirty="0" err="1" smtClean="0"/>
              <a:t>الإرتباط</a:t>
            </a:r>
            <a:r>
              <a:rPr lang="ar-IQ" dirty="0" smtClean="0"/>
              <a:t> بين متغيرين من خلال استخدام مجموعة من الإحصاءات تعرف </a:t>
            </a:r>
            <a:r>
              <a:rPr lang="ar-IQ" dirty="0" err="1" smtClean="0"/>
              <a:t>بأسم</a:t>
            </a:r>
            <a:r>
              <a:rPr lang="ar-IQ" dirty="0" smtClean="0"/>
              <a:t> معاملات </a:t>
            </a:r>
            <a:r>
              <a:rPr lang="ar-IQ" dirty="0" err="1" smtClean="0"/>
              <a:t>الإرتباط</a:t>
            </a:r>
            <a:r>
              <a:rPr lang="ar-IQ" dirty="0" smtClean="0"/>
              <a:t> ومعامل </a:t>
            </a:r>
            <a:r>
              <a:rPr lang="ar-IQ" dirty="0" err="1" smtClean="0"/>
              <a:t>الإرتباط</a:t>
            </a:r>
            <a:r>
              <a:rPr lang="ar-IQ" dirty="0" smtClean="0"/>
              <a:t> هو رقم يلخص التحسن في تخمين القيم على متغير واحد لأي حالة على أساس معرفة قيم المتغير الثاني، فكلما ارتفع المعامل قوي </a:t>
            </a:r>
            <a:r>
              <a:rPr lang="ar-IQ" dirty="0" err="1" smtClean="0"/>
              <a:t>الإرتباط</a:t>
            </a:r>
            <a:r>
              <a:rPr lang="ar-IQ" dirty="0" smtClean="0"/>
              <a:t> ، ومن ثم تحسنت قدرتنا التنبؤية أو </a:t>
            </a:r>
            <a:r>
              <a:rPr lang="ar-IQ" dirty="0" err="1" smtClean="0"/>
              <a:t>التفسيرية.</a:t>
            </a:r>
            <a:r>
              <a:rPr lang="ar-IQ" dirty="0" smtClean="0"/>
              <a:t> وتتراوح معاملات </a:t>
            </a:r>
            <a:r>
              <a:rPr lang="ar-IQ" dirty="0" err="1" smtClean="0"/>
              <a:t>الإرتباط</a:t>
            </a:r>
            <a:r>
              <a:rPr lang="ar-IQ" dirty="0" smtClean="0"/>
              <a:t> بين صفر وواحد( </a:t>
            </a:r>
            <a:r>
              <a:rPr lang="ar-IQ" dirty="0" err="1" smtClean="0"/>
              <a:t>أو </a:t>
            </a:r>
            <a:r>
              <a:rPr lang="ar-IQ" dirty="0" smtClean="0"/>
              <a:t>-1)، وتشير القيم </a:t>
            </a:r>
            <a:r>
              <a:rPr lang="ar-IQ" dirty="0" smtClean="0"/>
              <a:t>التي</a:t>
            </a:r>
            <a:endParaRPr lang="en-US" dirty="0" smtClean="0"/>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20680"/>
          </a:xfrm>
        </p:spPr>
        <p:txBody>
          <a:bodyPr>
            <a:normAutofit fontScale="85000" lnSpcReduction="20000"/>
          </a:bodyPr>
          <a:lstStyle/>
          <a:p>
            <a:r>
              <a:rPr lang="ar-IQ" dirty="0" smtClean="0"/>
              <a:t>تقترب من 1 إلى وجود </a:t>
            </a:r>
            <a:r>
              <a:rPr lang="ar-IQ" dirty="0" err="1" smtClean="0"/>
              <a:t>أرتباط</a:t>
            </a:r>
            <a:r>
              <a:rPr lang="ar-IQ" dirty="0" smtClean="0"/>
              <a:t> قوي نسبياً أما تلك التي تقترب من صفر فتشير إلى </a:t>
            </a:r>
            <a:r>
              <a:rPr lang="ar-IQ" dirty="0" err="1" smtClean="0"/>
              <a:t>أرتباط</a:t>
            </a:r>
            <a:r>
              <a:rPr lang="ar-IQ" dirty="0" smtClean="0"/>
              <a:t> ضعيف نسبياً.ويتطلب كل مستوى قياس أنواع مختلفة من الحسابات وبالتالي فلكل من هذه المستويات اختبارات </a:t>
            </a:r>
            <a:r>
              <a:rPr lang="ar-IQ" dirty="0" err="1" smtClean="0"/>
              <a:t>أرتباط</a:t>
            </a:r>
            <a:r>
              <a:rPr lang="ar-IQ" dirty="0" smtClean="0"/>
              <a:t> </a:t>
            </a:r>
            <a:r>
              <a:rPr lang="ar-IQ" dirty="0" err="1" smtClean="0"/>
              <a:t>مختلفة.</a:t>
            </a:r>
            <a:r>
              <a:rPr lang="ar-IQ" dirty="0" smtClean="0"/>
              <a:t> إضافة إلى حجم </a:t>
            </a:r>
            <a:r>
              <a:rPr lang="ar-IQ" dirty="0" err="1" smtClean="0"/>
              <a:t>الإرتباط</a:t>
            </a:r>
            <a:r>
              <a:rPr lang="ar-IQ" dirty="0" smtClean="0"/>
              <a:t> يهتم الباحث بمعرفة اتجاه العلاقة بين المتغيرين فهل هي علاقة </a:t>
            </a:r>
            <a:r>
              <a:rPr lang="ar-IQ" dirty="0" err="1" smtClean="0"/>
              <a:t>طردية</a:t>
            </a:r>
            <a:r>
              <a:rPr lang="ar-IQ" dirty="0" smtClean="0"/>
              <a:t> أو عكسية، وتجدر الإشارة هنا إلى أن مفهوم الاتجاه ليس له معنى على مستوى القياس الأسمى، حيث إن الأرقام على هذا المستوى من القياس مجرد عناوين للفئات، وبالتالي </a:t>
            </a:r>
            <a:r>
              <a:rPr lang="ar-IQ" dirty="0" err="1" smtClean="0"/>
              <a:t>لاتتغير</a:t>
            </a:r>
            <a:r>
              <a:rPr lang="ar-IQ" dirty="0" smtClean="0"/>
              <a:t> إشارات معاملات </a:t>
            </a:r>
            <a:r>
              <a:rPr lang="ar-IQ" dirty="0" err="1" smtClean="0"/>
              <a:t>الإرتباط</a:t>
            </a:r>
            <a:r>
              <a:rPr lang="ar-IQ" dirty="0" smtClean="0"/>
              <a:t> </a:t>
            </a:r>
            <a:r>
              <a:rPr lang="ar-IQ" dirty="0" err="1" smtClean="0"/>
              <a:t>الإسمية</a:t>
            </a:r>
            <a:r>
              <a:rPr lang="ar-IQ" dirty="0" smtClean="0"/>
              <a:t> فكلها موجبة وتشير إلى مدى قوة </a:t>
            </a:r>
            <a:r>
              <a:rPr lang="ar-IQ" dirty="0" err="1" smtClean="0"/>
              <a:t>الإرتباط</a:t>
            </a:r>
            <a:r>
              <a:rPr lang="ar-IQ" dirty="0" smtClean="0"/>
              <a:t>، أما على مستوى قياس الفترة فإن الإشارات تتغير ولها دلالات هندسية على درجة عالية نسبياً من </a:t>
            </a:r>
            <a:r>
              <a:rPr lang="ar-IQ" dirty="0" err="1" smtClean="0"/>
              <a:t>التعقيد.</a:t>
            </a:r>
            <a:r>
              <a:rPr lang="ar-IQ" dirty="0" smtClean="0"/>
              <a:t> وأخيراً يهتم الباحث باختبارات الدلالة الإحصائية وهي الاختبارات التي توضح احتمالاً نتكون العلاقات التي يلاحظها الباحث نتاج التحيز في عملية الاختبار بدلاً من أن تعكس علاقات موجودة فعلاً في مجمع البحث.</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408712"/>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ar-IQ" b="1" dirty="0" smtClean="0"/>
              <a:t>من طرق حساب </a:t>
            </a:r>
            <a:r>
              <a:rPr lang="ar-IQ" b="1" dirty="0" err="1" smtClean="0"/>
              <a:t>الإرتباط</a:t>
            </a:r>
            <a:endParaRPr lang="en-US" b="1" dirty="0" smtClean="0"/>
          </a:p>
          <a:p>
            <a:r>
              <a:rPr lang="ar-IQ" b="1" dirty="0" smtClean="0"/>
              <a:t>معامل </a:t>
            </a:r>
            <a:r>
              <a:rPr lang="ar-IQ" b="1" dirty="0" err="1" smtClean="0"/>
              <a:t>إرتباط</a:t>
            </a:r>
            <a:r>
              <a:rPr lang="ar-IQ" b="1" dirty="0" smtClean="0"/>
              <a:t> الرتب </a:t>
            </a:r>
            <a:r>
              <a:rPr lang="ar-IQ" b="1" dirty="0" err="1" smtClean="0"/>
              <a:t>سبيرمان</a:t>
            </a:r>
            <a:endParaRPr lang="en-US" b="1" dirty="0" smtClean="0"/>
          </a:p>
          <a:p>
            <a:r>
              <a:rPr lang="ar-IQ" dirty="0" smtClean="0"/>
              <a:t>يستخدم هذا المعامل لدراسة </a:t>
            </a:r>
            <a:r>
              <a:rPr lang="ar-IQ" dirty="0" err="1" smtClean="0"/>
              <a:t>الإرتباط</a:t>
            </a:r>
            <a:r>
              <a:rPr lang="ar-IQ" dirty="0" smtClean="0"/>
              <a:t> بين البيانات </a:t>
            </a:r>
            <a:r>
              <a:rPr lang="ar-IQ" dirty="0" err="1" smtClean="0"/>
              <a:t>النوعية </a:t>
            </a:r>
            <a:r>
              <a:rPr lang="ar-IQ" dirty="0" smtClean="0"/>
              <a:t>,أي أنه توجد بعض المتغيرات </a:t>
            </a:r>
            <a:r>
              <a:rPr lang="ar-IQ" dirty="0" err="1" smtClean="0"/>
              <a:t>لايمكن</a:t>
            </a:r>
            <a:r>
              <a:rPr lang="ar-IQ" dirty="0" smtClean="0"/>
              <a:t> قياسها </a:t>
            </a:r>
            <a:r>
              <a:rPr lang="ar-IQ" dirty="0" err="1" smtClean="0"/>
              <a:t>كمياً.</a:t>
            </a:r>
            <a:r>
              <a:rPr lang="ar-IQ" dirty="0" smtClean="0"/>
              <a:t> وتعتمد هذه الطريقة على إعطاء المتغيرات رتباً لتحل محل القياس </a:t>
            </a:r>
            <a:r>
              <a:rPr lang="ar-IQ" dirty="0" err="1" smtClean="0"/>
              <a:t>العددي .</a:t>
            </a:r>
            <a:r>
              <a:rPr lang="ar-IQ" dirty="0" smtClean="0"/>
              <a:t> فإذا تم ترتيب مفردات المتغيرات </a:t>
            </a:r>
            <a:r>
              <a:rPr lang="en-US" dirty="0" smtClean="0"/>
              <a:t>x</a:t>
            </a:r>
            <a:r>
              <a:rPr lang="ar-IQ" dirty="0" smtClean="0"/>
              <a:t> ترتيباً تصاعدياً ووجدنا أن مفردات المتغير</a:t>
            </a:r>
            <a:r>
              <a:rPr lang="en-US" dirty="0" smtClean="0"/>
              <a:t>y</a:t>
            </a:r>
            <a:r>
              <a:rPr lang="ar-IQ" dirty="0" smtClean="0"/>
              <a:t> المناظرة لها مرتبة ترتيباً تصاعدياً أيضاً نستنتج وجود </a:t>
            </a:r>
            <a:r>
              <a:rPr lang="ar-IQ" dirty="0" err="1" smtClean="0"/>
              <a:t>أرتباط</a:t>
            </a:r>
            <a:r>
              <a:rPr lang="ar-IQ" dirty="0" smtClean="0"/>
              <a:t> طردي تام بين المتغيرين </a:t>
            </a:r>
            <a:r>
              <a:rPr lang="en-US" dirty="0" smtClean="0"/>
              <a:t>x</a:t>
            </a:r>
            <a:r>
              <a:rPr lang="ar-IQ" dirty="0" smtClean="0"/>
              <a:t>و</a:t>
            </a:r>
            <a:r>
              <a:rPr lang="en-US" dirty="0" smtClean="0"/>
              <a:t>y</a:t>
            </a:r>
            <a:r>
              <a:rPr lang="ar-IQ" dirty="0" smtClean="0"/>
              <a:t> أما إذا رتبنا مفردات المتغير </a:t>
            </a:r>
            <a:r>
              <a:rPr lang="en-US" dirty="0" smtClean="0"/>
              <a:t>X</a:t>
            </a:r>
            <a:r>
              <a:rPr lang="ar-IQ" dirty="0" smtClean="0"/>
              <a:t>ترتيباً تصاعدياً ووجدنا أن مفردات المتغير</a:t>
            </a:r>
            <a:r>
              <a:rPr lang="en-US" dirty="0" smtClean="0"/>
              <a:t>Y</a:t>
            </a:r>
            <a:r>
              <a:rPr lang="ar-IQ" dirty="0" smtClean="0"/>
              <a:t>المناظرة لها مرتبة ترتيباً </a:t>
            </a:r>
            <a:r>
              <a:rPr lang="ar-IQ" dirty="0" err="1" smtClean="0"/>
              <a:t>تنازلياً </a:t>
            </a:r>
            <a:r>
              <a:rPr lang="ar-IQ" dirty="0" smtClean="0"/>
              <a:t>,فإنه يستنتج من ذلك وجود </a:t>
            </a:r>
            <a:r>
              <a:rPr lang="ar-IQ" dirty="0" err="1" smtClean="0"/>
              <a:t>أرتباط</a:t>
            </a:r>
            <a:r>
              <a:rPr lang="ar-IQ" dirty="0" smtClean="0"/>
              <a:t> عكسي تام بين المتغيرين </a:t>
            </a:r>
            <a:r>
              <a:rPr lang="en-US" dirty="0" smtClean="0"/>
              <a:t>X</a:t>
            </a:r>
            <a:r>
              <a:rPr lang="ar-IQ" dirty="0" smtClean="0"/>
              <a:t>و </a:t>
            </a:r>
            <a:r>
              <a:rPr lang="en-US" dirty="0" smtClean="0"/>
              <a:t>Y</a:t>
            </a:r>
            <a:r>
              <a:rPr lang="ar-IQ" dirty="0" smtClean="0"/>
              <a:t> غير إن هذا </a:t>
            </a:r>
            <a:r>
              <a:rPr lang="ar-IQ" dirty="0" err="1" smtClean="0"/>
              <a:t>الإرتباط</a:t>
            </a:r>
            <a:r>
              <a:rPr lang="ar-IQ" dirty="0" smtClean="0"/>
              <a:t> التام نادراً ما يصادفنا في الدراسات </a:t>
            </a:r>
            <a:r>
              <a:rPr lang="ar-IQ" dirty="0" err="1" smtClean="0"/>
              <a:t>الإجتماعية</a:t>
            </a:r>
            <a:r>
              <a:rPr lang="ar-IQ" dirty="0" smtClean="0"/>
              <a:t> </a:t>
            </a:r>
            <a:r>
              <a:rPr lang="ar-IQ" dirty="0" err="1" smtClean="0"/>
              <a:t>والإقتصادية</a:t>
            </a:r>
            <a:r>
              <a:rPr lang="ar-IQ" dirty="0" smtClean="0"/>
              <a:t> </a:t>
            </a:r>
            <a:r>
              <a:rPr lang="ar-IQ" dirty="0" err="1" smtClean="0"/>
              <a:t>.</a:t>
            </a:r>
            <a:r>
              <a:rPr lang="ar-IQ" dirty="0" smtClean="0"/>
              <a:t> ولقياس </a:t>
            </a:r>
            <a:r>
              <a:rPr lang="ar-IQ" dirty="0" err="1" smtClean="0"/>
              <a:t>الإرتباط</a:t>
            </a:r>
            <a:r>
              <a:rPr lang="ar-IQ" dirty="0" smtClean="0"/>
              <a:t> بين مفردات المتغيرين</a:t>
            </a:r>
            <a:r>
              <a:rPr lang="en-US" dirty="0" smtClean="0"/>
              <a:t>X</a:t>
            </a:r>
            <a:r>
              <a:rPr lang="ar-IQ" dirty="0" smtClean="0"/>
              <a:t>و</a:t>
            </a:r>
            <a:r>
              <a:rPr lang="en-US" dirty="0" smtClean="0"/>
              <a:t>Y</a:t>
            </a:r>
            <a:r>
              <a:rPr lang="ar-IQ" dirty="0" smtClean="0"/>
              <a:t>.ترتب كلاً منهما حسب </a:t>
            </a:r>
            <a:r>
              <a:rPr lang="ar-IQ" dirty="0" err="1" smtClean="0"/>
              <a:t>أفضليته </a:t>
            </a:r>
            <a:r>
              <a:rPr lang="ar-IQ" dirty="0" smtClean="0"/>
              <a:t>, ثم نحسب الفروق بين كل رتبتين متقابلتين </a:t>
            </a:r>
            <a:endParaRPr lang="en-US" dirty="0" smtClean="0"/>
          </a:p>
          <a:p>
            <a:pPr lvl="0"/>
            <a:r>
              <a:rPr lang="en-US" dirty="0" smtClean="0"/>
              <a:t>                    </a:t>
            </a:r>
            <a:r>
              <a:rPr lang="ar-IQ" dirty="0" smtClean="0"/>
              <a:t>, </a:t>
            </a:r>
            <a:r>
              <a:rPr lang="ar-IQ" dirty="0" smtClean="0"/>
              <a:t>هو الفرق بين رتب المتغيرين.</a:t>
            </a:r>
            <a:endParaRPr lang="en-US" dirty="0" smtClean="0"/>
          </a:p>
          <a:p>
            <a:pPr lvl="0"/>
            <a:r>
              <a:rPr lang="en-US" i="1" dirty="0" smtClean="0"/>
              <a:t>n</a:t>
            </a:r>
            <a:r>
              <a:rPr lang="ar-IQ" dirty="0" smtClean="0"/>
              <a:t> هو عدد قيم المتغيرين.</a:t>
            </a:r>
            <a:endParaRPr lang="en-US" dirty="0" smtClean="0"/>
          </a:p>
          <a:p>
            <a:r>
              <a:rPr lang="ar-IQ" dirty="0" smtClean="0"/>
              <a:t>, وبحساب مربعات هذه الفروق يمكن إيجاد معامل </a:t>
            </a:r>
            <a:r>
              <a:rPr lang="ar-IQ" dirty="0" err="1" smtClean="0"/>
              <a:t>الإرتباط</a:t>
            </a:r>
            <a:r>
              <a:rPr lang="ar-IQ" dirty="0" smtClean="0"/>
              <a:t> باستخدام العلاقة </a:t>
            </a:r>
            <a:r>
              <a:rPr lang="ar-IQ" dirty="0" err="1" smtClean="0"/>
              <a:t>الآتية:</a:t>
            </a:r>
            <a:r>
              <a:rPr lang="ar-IQ" dirty="0" smtClean="0"/>
              <a:t> </a:t>
            </a:r>
            <a:endParaRPr lang="en-US" dirty="0" smtClean="0"/>
          </a:p>
        </p:txBody>
      </p:sp>
      <p:pic>
        <p:nvPicPr>
          <p:cNvPr id="4" name="صورة 3"/>
          <p:cNvPicPr/>
          <p:nvPr/>
        </p:nvPicPr>
        <p:blipFill>
          <a:blip r:embed="rId2" cstate="print"/>
          <a:srcRect/>
          <a:stretch>
            <a:fillRect/>
          </a:stretch>
        </p:blipFill>
        <p:spPr bwMode="auto">
          <a:xfrm>
            <a:off x="3131840" y="5661248"/>
            <a:ext cx="3960440" cy="864096"/>
          </a:xfrm>
          <a:prstGeom prst="rect">
            <a:avLst/>
          </a:prstGeom>
          <a:noFill/>
          <a:ln w="9525">
            <a:noFill/>
            <a:miter lim="800000"/>
            <a:headEnd/>
            <a:tailEnd/>
          </a:ln>
        </p:spPr>
      </p:pic>
      <p:pic>
        <p:nvPicPr>
          <p:cNvPr id="5" name="صورة 4"/>
          <p:cNvPicPr/>
          <p:nvPr/>
        </p:nvPicPr>
        <p:blipFill>
          <a:blip r:embed="rId3" cstate="print"/>
          <a:srcRect/>
          <a:stretch>
            <a:fillRect/>
          </a:stretch>
        </p:blipFill>
        <p:spPr bwMode="auto">
          <a:xfrm>
            <a:off x="6732240" y="4797152"/>
            <a:ext cx="1512168" cy="36004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6264696"/>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r>
              <a:rPr lang="ar-IQ" dirty="0" smtClean="0"/>
              <a:t>حيث </a:t>
            </a:r>
            <a:r>
              <a:rPr lang="en-US" dirty="0" smtClean="0"/>
              <a:t>n</a:t>
            </a:r>
            <a:r>
              <a:rPr lang="ar-IQ" dirty="0" smtClean="0"/>
              <a:t> تساوي عدد أزواج </a:t>
            </a:r>
            <a:r>
              <a:rPr lang="ar-IQ" dirty="0" err="1" smtClean="0"/>
              <a:t>البيانات (</a:t>
            </a:r>
            <a:r>
              <a:rPr lang="en-US" dirty="0" smtClean="0"/>
              <a:t>x , y) d</a:t>
            </a:r>
            <a:r>
              <a:rPr lang="ar-IQ" dirty="0" smtClean="0"/>
              <a:t>, تساوي الفرق بين رتب </a:t>
            </a:r>
            <a:r>
              <a:rPr lang="en-US" dirty="0" smtClean="0"/>
              <a:t>x</a:t>
            </a:r>
            <a:r>
              <a:rPr lang="ar-IQ" dirty="0" smtClean="0"/>
              <a:t>و</a:t>
            </a:r>
            <a:r>
              <a:rPr lang="en-US" dirty="0" smtClean="0"/>
              <a:t>y</a:t>
            </a:r>
            <a:r>
              <a:rPr lang="ar-IQ" dirty="0" err="1" smtClean="0"/>
              <a:t>.</a:t>
            </a:r>
            <a:r>
              <a:rPr lang="ar-IQ" dirty="0" smtClean="0"/>
              <a:t> نلاحظ من هذا التعريف أنه يمكن حساب قيمة  </a:t>
            </a:r>
            <a:r>
              <a:rPr lang="en-US" dirty="0" err="1" smtClean="0"/>
              <a:t>rs</a:t>
            </a:r>
            <a:r>
              <a:rPr lang="ar-IQ" dirty="0" smtClean="0"/>
              <a:t> إذا عرفت الرتب أو إذا عرفت البيانات التي يمكن </a:t>
            </a:r>
            <a:r>
              <a:rPr lang="ar-IQ" dirty="0" err="1" smtClean="0"/>
              <a:t>ترتيبها </a:t>
            </a:r>
            <a:r>
              <a:rPr lang="ar-IQ" dirty="0" smtClean="0"/>
              <a:t>, ويصلح هذا المعامل بوجه خاص إذا كان عدد أزواج البيانات ما بين </a:t>
            </a:r>
            <a:r>
              <a:rPr lang="ar-IQ" dirty="0" err="1" smtClean="0"/>
              <a:t>25و30</a:t>
            </a:r>
            <a:r>
              <a:rPr lang="ar-IQ" dirty="0" smtClean="0"/>
              <a:t> أو أقل.</a:t>
            </a:r>
            <a:endParaRPr lang="en-US" dirty="0" smtClean="0"/>
          </a:p>
          <a:p>
            <a:r>
              <a:rPr lang="ar-IQ" dirty="0" smtClean="0"/>
              <a:t>مثال</a:t>
            </a:r>
            <a:endParaRPr lang="en-US" dirty="0" smtClean="0"/>
          </a:p>
          <a:p>
            <a:r>
              <a:rPr lang="ar-IQ" dirty="0" smtClean="0"/>
              <a:t>أوجد رتب </a:t>
            </a:r>
            <a:r>
              <a:rPr lang="en-US" dirty="0" smtClean="0"/>
              <a:t>x</a:t>
            </a:r>
            <a:r>
              <a:rPr lang="ar-IQ" dirty="0" smtClean="0"/>
              <a:t> التي قيمتها معطاة في الجدول </a:t>
            </a:r>
            <a:r>
              <a:rPr lang="ar-IQ" dirty="0" err="1" smtClean="0"/>
              <a:t>التالي:</a:t>
            </a:r>
            <a:r>
              <a:rPr lang="ar-IQ" dirty="0" smtClean="0"/>
              <a:t> </a:t>
            </a:r>
            <a:endParaRPr lang="en-US" dirty="0" smtClean="0"/>
          </a:p>
          <a:p>
            <a:endParaRPr lang="ar-IQ" dirty="0" smtClean="0"/>
          </a:p>
          <a:p>
            <a:endParaRPr lang="ar-IQ" dirty="0" smtClean="0"/>
          </a:p>
          <a:p>
            <a:endParaRPr lang="ar-IQ" dirty="0" smtClean="0"/>
          </a:p>
          <a:p>
            <a:r>
              <a:rPr lang="ar-IQ" dirty="0" smtClean="0"/>
              <a:t>الحل: نتصور ترتيب قيم </a:t>
            </a:r>
            <a:r>
              <a:rPr lang="en-US" dirty="0" smtClean="0"/>
              <a:t>X</a:t>
            </a:r>
            <a:r>
              <a:rPr lang="ar-IQ" dirty="0" smtClean="0"/>
              <a:t> تصاعدياً فتكون القيمة 2 رتبتها 1 والقيمة 4 رتبتها 2 والقيمة 5 رتبتها 3 وهكذا يمكن تلخيص ذلك في الجدول </a:t>
            </a:r>
            <a:r>
              <a:rPr lang="ar-IQ" dirty="0" err="1" smtClean="0"/>
              <a:t>التالي:</a:t>
            </a:r>
            <a:r>
              <a:rPr lang="ar-IQ" dirty="0" smtClean="0"/>
              <a:t> </a:t>
            </a:r>
            <a:endParaRPr lang="en-US" dirty="0" smtClean="0"/>
          </a:p>
          <a:p>
            <a:endParaRPr lang="ar-IQ" dirty="0"/>
          </a:p>
        </p:txBody>
      </p:sp>
      <p:graphicFrame>
        <p:nvGraphicFramePr>
          <p:cNvPr id="8" name="جدول 7"/>
          <p:cNvGraphicFramePr>
            <a:graphicFrameLocks noGrp="1"/>
          </p:cNvGraphicFramePr>
          <p:nvPr/>
        </p:nvGraphicFramePr>
        <p:xfrm>
          <a:off x="2286000" y="4005064"/>
          <a:ext cx="5334000" cy="504056"/>
        </p:xfrm>
        <a:graphic>
          <a:graphicData uri="http://schemas.openxmlformats.org/drawingml/2006/table">
            <a:tbl>
              <a:tblPr rtl="1" firstRow="1" bandRow="1">
                <a:tableStyleId>{5C22544A-7EE6-4342-B048-85BDC9FD1C3A}</a:tableStyleId>
              </a:tblPr>
              <a:tblGrid>
                <a:gridCol w="762000"/>
                <a:gridCol w="762000"/>
                <a:gridCol w="762000"/>
                <a:gridCol w="762000"/>
                <a:gridCol w="762000"/>
                <a:gridCol w="762000"/>
                <a:gridCol w="762000"/>
              </a:tblGrid>
              <a:tr h="504056">
                <a:tc>
                  <a:txBody>
                    <a:bodyPr/>
                    <a:lstStyle/>
                    <a:p>
                      <a:pPr rtl="1"/>
                      <a:r>
                        <a:rPr lang="en-US" dirty="0" smtClean="0"/>
                        <a:t>2</a:t>
                      </a:r>
                      <a:endParaRPr lang="ar-IQ" dirty="0"/>
                    </a:p>
                  </a:txBody>
                  <a:tcPr/>
                </a:tc>
                <a:tc>
                  <a:txBody>
                    <a:bodyPr/>
                    <a:lstStyle/>
                    <a:p>
                      <a:pPr rtl="1"/>
                      <a:r>
                        <a:rPr lang="en-US" dirty="0" smtClean="0"/>
                        <a:t>7</a:t>
                      </a:r>
                      <a:endParaRPr lang="ar-IQ" dirty="0"/>
                    </a:p>
                  </a:txBody>
                  <a:tcPr/>
                </a:tc>
                <a:tc>
                  <a:txBody>
                    <a:bodyPr/>
                    <a:lstStyle/>
                    <a:p>
                      <a:pPr rtl="1"/>
                      <a:r>
                        <a:rPr lang="en-US" dirty="0" smtClean="0"/>
                        <a:t>5</a:t>
                      </a:r>
                      <a:endParaRPr lang="ar-IQ" dirty="0"/>
                    </a:p>
                  </a:txBody>
                  <a:tcPr/>
                </a:tc>
                <a:tc>
                  <a:txBody>
                    <a:bodyPr/>
                    <a:lstStyle/>
                    <a:p>
                      <a:pPr rtl="1"/>
                      <a:r>
                        <a:rPr lang="en-US" dirty="0" smtClean="0"/>
                        <a:t>5</a:t>
                      </a:r>
                      <a:endParaRPr lang="ar-IQ" dirty="0"/>
                    </a:p>
                  </a:txBody>
                  <a:tcPr/>
                </a:tc>
                <a:tc>
                  <a:txBody>
                    <a:bodyPr/>
                    <a:lstStyle/>
                    <a:p>
                      <a:pPr rtl="1"/>
                      <a:r>
                        <a:rPr lang="en-US" dirty="0" smtClean="0"/>
                        <a:t>4</a:t>
                      </a:r>
                      <a:endParaRPr lang="ar-IQ" dirty="0"/>
                    </a:p>
                  </a:txBody>
                  <a:tcPr/>
                </a:tc>
                <a:tc>
                  <a:txBody>
                    <a:bodyPr/>
                    <a:lstStyle/>
                    <a:p>
                      <a:pPr rtl="1"/>
                      <a:r>
                        <a:rPr lang="en-US" dirty="0" smtClean="0"/>
                        <a:t>10</a:t>
                      </a:r>
                      <a:endParaRPr lang="ar-IQ" dirty="0"/>
                    </a:p>
                  </a:txBody>
                  <a:tcPr/>
                </a:tc>
                <a:tc>
                  <a:txBody>
                    <a:bodyPr/>
                    <a:lstStyle/>
                    <a:p>
                      <a:pPr rtl="1"/>
                      <a:r>
                        <a:rPr lang="en-US" dirty="0" smtClean="0"/>
                        <a:t>x</a:t>
                      </a:r>
                      <a:endParaRPr lang="ar-IQ"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304800" y="1052736"/>
          <a:ext cx="8686800" cy="2448272"/>
        </p:xfrm>
        <a:graphic>
          <a:graphicData uri="http://schemas.openxmlformats.org/drawingml/2006/table">
            <a:tbl>
              <a:tblPr rtl="1" firstRow="1" bandRow="1">
                <a:tableStyleId>{5C22544A-7EE6-4342-B048-85BDC9FD1C3A}</a:tableStyleId>
              </a:tblPr>
              <a:tblGrid>
                <a:gridCol w="1447800"/>
                <a:gridCol w="1447800"/>
                <a:gridCol w="1447800"/>
                <a:gridCol w="1447800"/>
                <a:gridCol w="1447800"/>
                <a:gridCol w="1447800"/>
              </a:tblGrid>
              <a:tr h="1224136">
                <a:tc>
                  <a:txBody>
                    <a:bodyPr/>
                    <a:lstStyle/>
                    <a:p>
                      <a:pPr algn="ctr" rtl="1"/>
                      <a:r>
                        <a:rPr lang="en-US" sz="2800" dirty="0" smtClean="0"/>
                        <a:t>2</a:t>
                      </a:r>
                      <a:endParaRPr lang="ar-IQ" sz="2800" dirty="0"/>
                    </a:p>
                  </a:txBody>
                  <a:tcPr/>
                </a:tc>
                <a:tc>
                  <a:txBody>
                    <a:bodyPr/>
                    <a:lstStyle/>
                    <a:p>
                      <a:pPr algn="ctr" rtl="1"/>
                      <a:r>
                        <a:rPr lang="en-US" sz="2800" dirty="0" smtClean="0"/>
                        <a:t>7</a:t>
                      </a:r>
                      <a:endParaRPr lang="ar-IQ" sz="2800" dirty="0"/>
                    </a:p>
                  </a:txBody>
                  <a:tcPr/>
                </a:tc>
                <a:tc>
                  <a:txBody>
                    <a:bodyPr/>
                    <a:lstStyle/>
                    <a:p>
                      <a:pPr algn="ctr" rtl="1"/>
                      <a:r>
                        <a:rPr lang="en-US" sz="2800" dirty="0" smtClean="0"/>
                        <a:t>5</a:t>
                      </a:r>
                      <a:endParaRPr lang="ar-IQ" sz="2800" dirty="0"/>
                    </a:p>
                  </a:txBody>
                  <a:tcPr/>
                </a:tc>
                <a:tc>
                  <a:txBody>
                    <a:bodyPr/>
                    <a:lstStyle/>
                    <a:p>
                      <a:pPr algn="ctr" rtl="1"/>
                      <a:r>
                        <a:rPr lang="en-US" sz="2800" dirty="0" smtClean="0"/>
                        <a:t>4</a:t>
                      </a:r>
                      <a:endParaRPr lang="ar-IQ" sz="2800" dirty="0"/>
                    </a:p>
                  </a:txBody>
                  <a:tcPr/>
                </a:tc>
                <a:tc>
                  <a:txBody>
                    <a:bodyPr/>
                    <a:lstStyle/>
                    <a:p>
                      <a:pPr algn="ctr" rtl="1"/>
                      <a:r>
                        <a:rPr lang="en-US" sz="2800" dirty="0" smtClean="0"/>
                        <a:t>10</a:t>
                      </a:r>
                      <a:endParaRPr lang="ar-IQ" sz="2800" dirty="0"/>
                    </a:p>
                  </a:txBody>
                  <a:tcPr/>
                </a:tc>
                <a:tc>
                  <a:txBody>
                    <a:bodyPr/>
                    <a:lstStyle/>
                    <a:p>
                      <a:pPr algn="ctr" rtl="1"/>
                      <a:r>
                        <a:rPr lang="en-US" sz="2800" dirty="0" smtClean="0"/>
                        <a:t>x</a:t>
                      </a:r>
                      <a:endParaRPr lang="ar-IQ" sz="2800" dirty="0"/>
                    </a:p>
                  </a:txBody>
                  <a:tcPr/>
                </a:tc>
              </a:tr>
              <a:tr h="1224136">
                <a:tc>
                  <a:txBody>
                    <a:bodyPr/>
                    <a:lstStyle/>
                    <a:p>
                      <a:pPr algn="ctr" rtl="1"/>
                      <a:r>
                        <a:rPr lang="en-US" sz="2800" dirty="0" smtClean="0"/>
                        <a:t>1</a:t>
                      </a:r>
                      <a:endParaRPr lang="ar-IQ" sz="2800" dirty="0"/>
                    </a:p>
                  </a:txBody>
                  <a:tcPr/>
                </a:tc>
                <a:tc>
                  <a:txBody>
                    <a:bodyPr/>
                    <a:lstStyle/>
                    <a:p>
                      <a:pPr algn="ctr" rtl="1"/>
                      <a:r>
                        <a:rPr lang="en-US" sz="2800" dirty="0" smtClean="0"/>
                        <a:t>4</a:t>
                      </a:r>
                      <a:endParaRPr lang="ar-IQ" sz="2800" dirty="0"/>
                    </a:p>
                  </a:txBody>
                  <a:tcPr/>
                </a:tc>
                <a:tc>
                  <a:txBody>
                    <a:bodyPr/>
                    <a:lstStyle/>
                    <a:p>
                      <a:pPr algn="ctr" rtl="1"/>
                      <a:r>
                        <a:rPr lang="en-US" sz="2800" dirty="0" smtClean="0"/>
                        <a:t>3</a:t>
                      </a:r>
                      <a:endParaRPr lang="ar-IQ" sz="2800" dirty="0"/>
                    </a:p>
                  </a:txBody>
                  <a:tcPr/>
                </a:tc>
                <a:tc>
                  <a:txBody>
                    <a:bodyPr/>
                    <a:lstStyle/>
                    <a:p>
                      <a:pPr algn="ctr" rtl="1"/>
                      <a:r>
                        <a:rPr lang="en-US" sz="2800" dirty="0" smtClean="0"/>
                        <a:t>2</a:t>
                      </a:r>
                      <a:endParaRPr lang="ar-IQ" sz="2800" dirty="0"/>
                    </a:p>
                  </a:txBody>
                  <a:tcPr/>
                </a:tc>
                <a:tc>
                  <a:txBody>
                    <a:bodyPr/>
                    <a:lstStyle/>
                    <a:p>
                      <a:pPr algn="ctr" rtl="1"/>
                      <a:r>
                        <a:rPr lang="en-US" sz="2800" dirty="0" smtClean="0"/>
                        <a:t>5</a:t>
                      </a:r>
                      <a:endParaRPr lang="ar-IQ" sz="2800" dirty="0"/>
                    </a:p>
                  </a:txBody>
                  <a:tcPr/>
                </a:tc>
                <a:tc>
                  <a:txBody>
                    <a:bodyPr/>
                    <a:lstStyle/>
                    <a:p>
                      <a:pPr algn="ctr" rtl="1"/>
                      <a:r>
                        <a:rPr lang="en-US" sz="2800" dirty="0" smtClean="0"/>
                        <a:t> </a:t>
                      </a:r>
                      <a:r>
                        <a:rPr lang="ar-IQ" sz="2800" dirty="0" smtClean="0"/>
                        <a:t>رتبة</a:t>
                      </a:r>
                      <a:r>
                        <a:rPr lang="ar-IQ" sz="2800" baseline="0" dirty="0" smtClean="0"/>
                        <a:t> </a:t>
                      </a:r>
                      <a:r>
                        <a:rPr lang="en-US" sz="2800" baseline="0" dirty="0" smtClean="0"/>
                        <a:t>x</a:t>
                      </a:r>
                      <a:endParaRPr lang="ar-IQ" sz="28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26</TotalTime>
  <Words>669</Words>
  <Application>Microsoft Office PowerPoint</Application>
  <PresentationFormat>عرض على الشاشة (3:4)‏</PresentationFormat>
  <Paragraphs>37</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رحلة</vt:lpstr>
      <vt:lpstr>المحاضرة العاشرة / معامل سبيرمان للارتباط </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hp</dc:creator>
  <cp:lastModifiedBy>hp</cp:lastModifiedBy>
  <cp:revision>4</cp:revision>
  <dcterms:created xsi:type="dcterms:W3CDTF">2018-12-17T17:38:18Z</dcterms:created>
  <dcterms:modified xsi:type="dcterms:W3CDTF">2018-12-17T19:31:06Z</dcterms:modified>
</cp:coreProperties>
</file>